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ελλήνιος Σύλλογος Υπαλλήλων ΟΑΕΔ-τ.ΟΕΕ-τ.ΟΕΚ" userId="3530b6c20a83c65f" providerId="LiveId" clId="{EE988D37-EA91-4601-A472-D6087B8F6DAE}"/>
    <pc:docChg chg="modSld">
      <pc:chgData name="Πανελλήνιος Σύλλογος Υπαλλήλων ΟΑΕΔ-τ.ΟΕΕ-τ.ΟΕΚ" userId="3530b6c20a83c65f" providerId="LiveId" clId="{EE988D37-EA91-4601-A472-D6087B8F6DAE}" dt="2026-04-16T18:46:07.365" v="3" actId="20577"/>
      <pc:docMkLst>
        <pc:docMk/>
      </pc:docMkLst>
      <pc:sldChg chg="modSp mod">
        <pc:chgData name="Πανελλήνιος Σύλλογος Υπαλλήλων ΟΑΕΔ-τ.ΟΕΕ-τ.ΟΕΚ" userId="3530b6c20a83c65f" providerId="LiveId" clId="{EE988D37-EA91-4601-A472-D6087B8F6DAE}" dt="2026-04-16T18:46:07.365" v="3" actId="20577"/>
        <pc:sldMkLst>
          <pc:docMk/>
          <pc:sldMk cId="0" sldId="266"/>
        </pc:sldMkLst>
        <pc:spChg chg="mod">
          <ac:chgData name="Πανελλήνιος Σύλλογος Υπαλλήλων ΟΑΕΔ-τ.ΟΕΕ-τ.ΟΕΚ" userId="3530b6c20a83c65f" providerId="LiveId" clId="{EE988D37-EA91-4601-A472-D6087B8F6DAE}" dt="2026-04-16T18:46:07.365" v="3" actId="20577"/>
          <ac:spMkLst>
            <pc:docMk/>
            <pc:sldMk cId="0" sldId="266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57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ecd.org/en/publications/2021/07/government-at-a-glance-2021_assoc-e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product/view/prc_rem_a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Thirteenth_salary" TargetMode="External"/><Relationship Id="rId4" Type="http://schemas.openxmlformats.org/officeDocument/2006/relationships/hyperlink" Target="https://ec.europa.eu/eurostat/databrowser/product/view/prc_rem_a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product/view/prc_rem_a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Thirteenth_sal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6459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164592" cy="669340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4" name="Image 0" descr="/home/user/workspace/PANSYPO-LOGO-FVTO-K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57200"/>
            <a:ext cx="2926080" cy="19476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02920" y="251460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ΠΑΝΣΥΠΟ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02920" y="288036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Πανελλήνιος Σύλλογος Υπαλλήλων ΟΑΕΔ – τ. ΟΕΕ – τ. ΟΕΚ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3931920" y="548640"/>
            <a:ext cx="777240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Μισθοί Δημοσίων</a:t>
            </a:r>
            <a:endParaRPr lang="en-US" sz="4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Υπαλλήλων στην ΕΕ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3931920" y="25603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Αγοραστική Δύναμη · Χάσμα Δημόσιου–Ιδιωτικού · Ηλικιακή Γήρανση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3931920" y="3383280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7"/>
          <p:cNvSpPr/>
          <p:nvPr/>
        </p:nvSpPr>
        <p:spPr>
          <a:xfrm>
            <a:off x="4160520" y="338328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27η / ΤΕΛΕΥΤΑΙΑ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160520" y="3621024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στην ΕΕ σε αγοραστική δύναμη δημοσίων υπαλλήλων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931920" y="4133088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4160520" y="41330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−58%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160520" y="4370832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χάσμα από τον μέσο ΕΕ (1.324 vs 3.152 PPS/μήνα)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3931920" y="4882896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6" name="Text 13"/>
          <p:cNvSpPr/>
          <p:nvPr/>
        </p:nvSpPr>
        <p:spPr>
          <a:xfrm>
            <a:off x="4160520" y="4882896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vs 12 μισθοί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4160520" y="5120640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ιδιωτικός τομέας υπερτερεί κατά ~17% ετησίως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3931920" y="5632704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6"/>
          <p:cNvSpPr/>
          <p:nvPr/>
        </p:nvSpPr>
        <p:spPr>
          <a:xfrm>
            <a:off x="4160520" y="56327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37% άνω 55 ετών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160520" y="5870448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κύμα συνταξιοδοτήσεων 2025–2035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02920" y="6492240"/>
            <a:ext cx="11430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88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Βασισμένο σε δεδομένα Eurostat prc_rem_avg 2024-S2  ·  www.pansypo.gr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Ηλικιακή Γήρανση: Η Κρυμμένη Διάσταση του Χάσματος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αυξήθηκε από 27% (2015) σε 37% (2020) — 3η υψηλότερη μεταξύ OECD, +10 μον. σε 5 χρόνια. Το ~50% των διορισθέντων ΑΣΕΠ αρνούνται τον διορισμό τους.</a:t>
            </a:r>
            <a:endParaRPr lang="en-US" sz="1100" dirty="0"/>
          </a:p>
        </p:txBody>
      </p:sp>
      <p:pic>
        <p:nvPicPr>
          <p:cNvPr id="9" name="Image 0" descr="/home/user/workspace/chart6_age_structur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91640"/>
            <a:ext cx="7498080" cy="4114800"/>
          </a:xfrm>
          <a:prstGeom prst="rect">
            <a:avLst/>
          </a:prstGeom>
        </p:spPr>
      </p:pic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001000" y="1691640"/>
          <a:ext cx="3886200" cy="281635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Δεικτης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Αποτελεσμα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Πηγη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Μέση ηλικία (2023)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47 έτη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ΑΔΕΔΥ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Εργαζόμενοι 55+ (2020)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OECD 2021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Εργαζόμενοι 55+ (2015)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OECD 2021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Μέση ηλικία εκπ/κων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52 έτη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ΑΔΕΔΥ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Εκπ/κοί &lt;30 ετων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ΑΔΕΔΥ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Αποποίηση διορ. ΑΣΕΠ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~50%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ΑΣΕΠ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Shape 7"/>
          <p:cNvSpPr/>
          <p:nvPr/>
        </p:nvSpPr>
        <p:spPr>
          <a:xfrm>
            <a:off x="320040" y="5897880"/>
            <a:ext cx="11548872" cy="658368"/>
          </a:xfrm>
          <a:prstGeom prst="rect">
            <a:avLst/>
          </a:prstGeom>
          <a:solidFill>
            <a:srgbClr val="FFF8E7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8"/>
          <p:cNvSpPr/>
          <p:nvPr/>
        </p:nvSpPr>
        <p:spPr>
          <a:xfrm>
            <a:off x="502920" y="5907024"/>
            <a:ext cx="11274552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Συμπέρασμα: 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μέση ηλικία 47 ετών και 37% άνω των 55, αναμένεται μαζική έξοδος προσωπικού 2025–2035. Η αντικατάσταση απαιτεί μισθολόγιο ικανό να ανταγωνιστεί τον ιδιωτικό τομέα — κάτι που σήμερα δεν συμβαίνει.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Πηγές: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Government at a Glance 2021</a:t>
            </a: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ΑΔΕΔΥ 2023 · ΑΣΕΠ 2023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6459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164592" cy="669340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ΣΥΜΠΕΡΑΣΜΑ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02920" y="822960"/>
            <a:ext cx="109728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Διπλή Μισθολογική Παγίδα</a:t>
            </a:r>
            <a:endParaRPr lang="en-US" sz="4400" dirty="0"/>
          </a:p>
        </p:txBody>
      </p:sp>
      <p:sp>
        <p:nvSpPr>
          <p:cNvPr id="6" name="Shape 4"/>
          <p:cNvSpPr/>
          <p:nvPr/>
        </p:nvSpPr>
        <p:spPr>
          <a:xfrm>
            <a:off x="502920" y="1737360"/>
            <a:ext cx="5303520" cy="2011680"/>
          </a:xfrm>
          <a:prstGeom prst="rect">
            <a:avLst/>
          </a:prstGeom>
          <a:solidFill>
            <a:srgbClr val="1A0820"/>
          </a:solidFill>
          <a:ln w="12700">
            <a:solidFill>
              <a:srgbClr val="A52B2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 5"/>
          <p:cNvSpPr/>
          <p:nvPr/>
        </p:nvSpPr>
        <p:spPr>
          <a:xfrm>
            <a:off x="594360" y="1783080"/>
            <a:ext cx="51206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−58%</a:t>
            </a:r>
            <a:endParaRPr lang="en-US" sz="7200" dirty="0"/>
          </a:p>
        </p:txBody>
      </p:sp>
      <p:sp>
        <p:nvSpPr>
          <p:cNvPr id="8" name="Text 6"/>
          <p:cNvSpPr/>
          <p:nvPr/>
        </p:nvSpPr>
        <p:spPr>
          <a:xfrm>
            <a:off x="594360" y="2834640"/>
            <a:ext cx="5120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 από τον μέσο ΕΕ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(1.324 vs 3.152 PPS/μήνα)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400800" y="1737360"/>
            <a:ext cx="5303520" cy="2011680"/>
          </a:xfrm>
          <a:prstGeom prst="rect">
            <a:avLst/>
          </a:prstGeom>
          <a:solidFill>
            <a:srgbClr val="1A082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6492240" y="1783080"/>
            <a:ext cx="51206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−20%</a:t>
            </a:r>
            <a:endParaRPr lang="en-US" sz="7200" dirty="0"/>
          </a:p>
        </p:txBody>
      </p:sp>
      <p:sp>
        <p:nvSpPr>
          <p:cNvPr id="11" name="Text 9"/>
          <p:cNvSpPr/>
          <p:nvPr/>
        </p:nvSpPr>
        <p:spPr>
          <a:xfrm>
            <a:off x="6492240" y="2834640"/>
            <a:ext cx="5120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E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 από τον ιδιωτικό τομέα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E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(12 vs 14 μισθοί/έτος — νόμος)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02920" y="3977640"/>
            <a:ext cx="11430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ΑΠΑΙΤΟΥΜΕ: Ισοδυναμία 14 μισθών  ·  Αναπροσαρμογή βάσει πληθωρισμού  ·  Σύγκλιση προς μέσο ΕΕ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02920" y="3959352"/>
            <a:ext cx="11430000" cy="1828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Shape 12"/>
          <p:cNvSpPr/>
          <p:nvPr/>
        </p:nvSpPr>
        <p:spPr>
          <a:xfrm>
            <a:off x="502920" y="4480560"/>
            <a:ext cx="11430000" cy="1828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15" name="Image 0" descr="/home/user/workspace/PANSYPO-LOGO-FVTO-K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663440"/>
            <a:ext cx="2194560" cy="146304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2926080" y="4663440"/>
            <a:ext cx="896112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Κωνστ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αντίνος Λ</a:t>
            </a:r>
            <a:r>
              <a:rPr lang="el-GR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</a:t>
            </a:r>
            <a:r>
              <a:rPr lang="el-GR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ρης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Πρόεδρος ΠΑΝΣΥΠΟ
Πανελλήνιος Σύλλογος Υπαλλήλων ΟΑΕΔ – τ. ΟΕΕ – τ. ΟΕΚ
www.pansypo.gr  ·  syl.pansypo@gmail.com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0292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888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888899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Βασικά Αριθμητικά Στοιχεία — 2024-S2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274320" y="1325880"/>
            <a:ext cx="2194560" cy="1508760"/>
          </a:xfrm>
          <a:prstGeom prst="rect">
            <a:avLst/>
          </a:prstGeom>
          <a:solidFill>
            <a:srgbClr val="FFF0F0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36576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1.324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36576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Ελλάδα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48640" y="2578608"/>
            <a:ext cx="1645920" cy="201168"/>
          </a:xfrm>
          <a:prstGeom prst="rect">
            <a:avLst/>
          </a:prstGeom>
          <a:solidFill>
            <a:srgbClr val="FFDDDD"/>
          </a:solidFill>
          <a:ln w="12700">
            <a:solidFill>
              <a:srgbClr val="FFCCCC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10"/>
          <p:cNvSpPr/>
          <p:nvPr/>
        </p:nvSpPr>
        <p:spPr>
          <a:xfrm>
            <a:off x="36576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−58% vs ΕΕ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65176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274320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3.152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274320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Μέσος ΕΕ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292608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274320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βάση σύγκρισης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02920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7"/>
          <p:cNvSpPr/>
          <p:nvPr/>
        </p:nvSpPr>
        <p:spPr>
          <a:xfrm>
            <a:off x="512064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4.867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512064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Γερμανία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30352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2" name="Text 20"/>
          <p:cNvSpPr/>
          <p:nvPr/>
        </p:nvSpPr>
        <p:spPr>
          <a:xfrm>
            <a:off x="512064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+54% vs Ελλάδα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740664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4" name="Text 22"/>
          <p:cNvSpPr/>
          <p:nvPr/>
        </p:nvSpPr>
        <p:spPr>
          <a:xfrm>
            <a:off x="749808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2.010</a:t>
            </a:r>
            <a:endParaRPr lang="en-US" sz="3600" dirty="0"/>
          </a:p>
        </p:txBody>
      </p:sp>
      <p:sp>
        <p:nvSpPr>
          <p:cNvPr id="25" name="Text 23"/>
          <p:cNvSpPr/>
          <p:nvPr/>
        </p:nvSpPr>
        <p:spPr>
          <a:xfrm>
            <a:off x="749808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Βουλγαρία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768096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7" name="Text 25"/>
          <p:cNvSpPr/>
          <p:nvPr/>
        </p:nvSpPr>
        <p:spPr>
          <a:xfrm>
            <a:off x="749808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+52% vs Ελλάδα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978408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Text 27"/>
          <p:cNvSpPr/>
          <p:nvPr/>
        </p:nvSpPr>
        <p:spPr>
          <a:xfrm>
            <a:off x="987552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1.626</a:t>
            </a:r>
            <a:endParaRPr lang="en-US" sz="3600" dirty="0"/>
          </a:p>
        </p:txBody>
      </p:sp>
      <p:sp>
        <p:nvSpPr>
          <p:cNvPr id="30" name="Text 28"/>
          <p:cNvSpPr/>
          <p:nvPr/>
        </p:nvSpPr>
        <p:spPr>
          <a:xfrm>
            <a:off x="987552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Ρουμανία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1005840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2" name="Text 30"/>
          <p:cNvSpPr/>
          <p:nvPr/>
        </p:nvSpPr>
        <p:spPr>
          <a:xfrm>
            <a:off x="987552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+23% vs Ελλάδα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274320" y="3017520"/>
            <a:ext cx="11640312" cy="960120"/>
          </a:xfrm>
          <a:prstGeom prst="rect">
            <a:avLst/>
          </a:prstGeom>
          <a:solidFill>
            <a:srgbClr val="FFF8E7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4" name="Text 32"/>
          <p:cNvSpPr/>
          <p:nvPr/>
        </p:nvSpPr>
        <p:spPr>
          <a:xfrm>
            <a:off x="502920" y="3035808"/>
            <a:ext cx="1118311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Βασικό εύρημα: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είναι η χώρα με τη χαμηλότερη αγοραστική δύναμη δημοσίων υπαλλήλων σε ολόκληρη την ΕΕ — 1.324 PPS/μήνα το 2024, έναντι μέσου ΕΕ 3.152 PPS. Η απόκλιση (−58%) παραμένει ουσιαστικά αναλλοίωτη από το 2021 (−56% τότε), παρά τις επίσημες ανακοινώσεις μισθολογικών αυξήσεων.</a:t>
            </a:r>
            <a:endParaRPr lang="en-US" sz="1300" dirty="0"/>
          </a:p>
        </p:txBody>
      </p:sp>
      <p:graphicFrame>
        <p:nvGraphicFramePr>
          <p:cNvPr id="3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4114800"/>
          <a:ext cx="12070080" cy="2304288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Χώρα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PPS/μήνα 2021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PPS/μήνα 2024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Μεταβολή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Θέση ΕΕ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Ελλάδα (EL)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1.213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1.324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6B6B6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+9%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27η — ΤΕΛΕΥΤΑΙΑ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Βουλγαρία (BG)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1.521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2.010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+32%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Ρουμανία (RO)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1.321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1.626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+23%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Γερμανία (DE)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4.691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4.867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6B6B6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Μέσος ΕΕ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2.760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3.152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Shape 33"/>
          <p:cNvSpPr/>
          <p:nvPr/>
        </p:nvSpPr>
        <p:spPr>
          <a:xfrm>
            <a:off x="274320" y="4114800"/>
            <a:ext cx="11640312" cy="384048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7" name="Text 34"/>
          <p:cNvSpPr/>
          <p:nvPr/>
        </p:nvSpPr>
        <p:spPr>
          <a:xfrm>
            <a:off x="320040" y="4133088"/>
            <a:ext cx="2103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Χώρα</a:t>
            </a:r>
            <a:endParaRPr lang="en-US" sz="1200" dirty="0"/>
          </a:p>
        </p:txBody>
      </p:sp>
      <p:sp>
        <p:nvSpPr>
          <p:cNvPr id="38" name="Text 35"/>
          <p:cNvSpPr/>
          <p:nvPr/>
        </p:nvSpPr>
        <p:spPr>
          <a:xfrm>
            <a:off x="2514600" y="4133088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 2021</a:t>
            </a:r>
            <a:endParaRPr lang="en-US" sz="1200" dirty="0"/>
          </a:p>
        </p:txBody>
      </p:sp>
      <p:sp>
        <p:nvSpPr>
          <p:cNvPr id="39" name="Text 36"/>
          <p:cNvSpPr/>
          <p:nvPr/>
        </p:nvSpPr>
        <p:spPr>
          <a:xfrm>
            <a:off x="4526280" y="4133088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 2024</a:t>
            </a:r>
            <a:endParaRPr lang="en-US" sz="1200" dirty="0"/>
          </a:p>
        </p:txBody>
      </p:sp>
      <p:sp>
        <p:nvSpPr>
          <p:cNvPr id="40" name="Text 37"/>
          <p:cNvSpPr/>
          <p:nvPr/>
        </p:nvSpPr>
        <p:spPr>
          <a:xfrm>
            <a:off x="6537960" y="413308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Μεταβολή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8183880" y="4133088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Θέση ΕΕ (27)</a:t>
            </a:r>
            <a:endParaRPr lang="en-US" sz="1200" dirty="0"/>
          </a:p>
        </p:txBody>
      </p:sp>
      <p:sp>
        <p:nvSpPr>
          <p:cNvPr id="42" name="Text 39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Eurostat · dataset prc_rem_avg · Καθαρες αποδοχες σε PPS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1 — Κατάταξη Χωρών ΕΕ (2024-S2)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τελευταία (1.324 PPS) — κάτω και από Βουλγαρία, Ρουμανία, Μάλτα. Η διακεκομμένη γραμμή = μέσος ΕΕ (3.152 PPS).</a:t>
            </a:r>
            <a:endParaRPr lang="en-US" sz="1200" dirty="0"/>
          </a:p>
        </p:txBody>
      </p:sp>
      <p:pic>
        <p:nvPicPr>
          <p:cNvPr id="9" name="Image 0" descr="/home/user/workspace/chart1_ranking_2024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2 — Απόκλιση από Μέσο ΕΕ (2024-S2)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υστερεί κατά −58% — η μεγαλύτερη αρνητική απόκλιση από οποιαδήποτε άλλη χώρα-μέλος.</a:t>
            </a:r>
            <a:endParaRPr lang="en-US" sz="1200" dirty="0"/>
          </a:p>
        </p:txBody>
      </p:sp>
      <p:pic>
        <p:nvPicPr>
          <p:cNvPr id="9" name="Image 0" descr="/home/user/workspace/chart2_deviation_2024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3 — Εξέλιξη Αγοραστικής Δύναμης 2021–2025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παραμένει σταθερά στην τελευταία θέση καθ’ όλη την περίοδο — η ψαλίδα με τον μέσο ΕΕ παραμένει ανοιχτή.</a:t>
            </a:r>
            <a:endParaRPr lang="en-US" sz="1200" dirty="0"/>
          </a:p>
        </p:txBody>
      </p:sp>
      <p:pic>
        <p:nvPicPr>
          <p:cNvPr id="9" name="Image 0" descr="/home/user/workspace/chart3_trend_line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4 — Ελλάδα vs Βαλκάνια vs Δυτική ΕΕ (2021–2024)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υστερεί ακόμα και έναντι Βαλκανικών χωρών που ανήκαν παραδοσιακά σε χαμηλότερη βαθμίδα.</a:t>
            </a:r>
            <a:endParaRPr lang="en-US" sz="1200" dirty="0"/>
          </a:p>
        </p:txBody>
      </p:sp>
      <p:pic>
        <p:nvPicPr>
          <p:cNvPr id="9" name="Image 0" descr="/home/user/workspace/chart4_grouped_compar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Βασικά Ευρήματα &amp; Αιτήματα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274320" y="1325880"/>
            <a:ext cx="5577840" cy="53035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457200" y="1417320"/>
            <a:ext cx="5212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ΕΥΡΗΜΑΤΑ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11480" y="192024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9"/>
          <p:cNvSpPr/>
          <p:nvPr/>
        </p:nvSpPr>
        <p:spPr>
          <a:xfrm>
            <a:off x="411480" y="192024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68680" y="192024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Τελευταία θεση ΕΕ (27η/27) με 1.324 PPS/μηνα — σταθερή θεση από το 2021.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11480" y="278892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411480" y="278892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68680" y="278892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Χάσμα −58% από τον μεσο ΕΕ (3.152 PPS) — ουσιαστικά αναλλοίωτο παρά τις αναπροσαρμογές.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11480" y="365760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411480" y="365760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68680" y="365760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 ακόμα και από Βουλγαρία (2.010) και Ρουμανία (1.626 PPS) — ιστορική αντιστροφή.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11480" y="452628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0" name="Text 18"/>
          <p:cNvSpPr/>
          <p:nvPr/>
        </p:nvSpPr>
        <p:spPr>
          <a:xfrm>
            <a:off x="411480" y="452628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868680" y="452628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Ελλάδα +9% vs μέσος ΕΕ +14%, Βουλγαρία +32%, Ρουμανία +23% (2021→2024).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11480" y="539496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3" name="Text 21"/>
          <p:cNvSpPr/>
          <p:nvPr/>
        </p:nvSpPr>
        <p:spPr>
          <a:xfrm>
            <a:off x="411480" y="539496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68680" y="539496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Αποσύνδεση: θετικοί ρυθμοί ΑΕΠ 2021–2024 χωρίς αντίστοιχη αύξηση αγοραστικής δύναμης.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6217920" y="1325880"/>
            <a:ext cx="5669280" cy="5303520"/>
          </a:xfrm>
          <a:prstGeom prst="rect">
            <a:avLst/>
          </a:prstGeom>
          <a:solidFill>
            <a:srgbClr val="0D1B3E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6" name="Text 24"/>
          <p:cNvSpPr/>
          <p:nvPr/>
        </p:nvSpPr>
        <p:spPr>
          <a:xfrm>
            <a:off x="6400800" y="1417320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ΑΙΤΗΜΑΤΑ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400800" y="192024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ΒΡΑΧΥΠΡΟΘΕΣΜΑ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446520" y="2267712"/>
            <a:ext cx="91440" cy="2560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Text 27"/>
          <p:cNvSpPr/>
          <p:nvPr/>
        </p:nvSpPr>
        <p:spPr>
          <a:xfrm>
            <a:off x="6629400" y="2267712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Αποκατάσταση πραγματικής αγοραστικής δύναμης 2009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6446520" y="2615184"/>
            <a:ext cx="91440" cy="2560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1" name="Text 29"/>
          <p:cNvSpPr/>
          <p:nvPr/>
        </p:nvSpPr>
        <p:spPr>
          <a:xfrm>
            <a:off x="6629400" y="2615184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Αυτόματη ετήσια αναπροσαρμογή βάσει ΔΤΚ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6446520" y="2962656"/>
            <a:ext cx="91440" cy="2560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3" name="Text 31"/>
          <p:cNvSpPr/>
          <p:nvPr/>
        </p:nvSpPr>
        <p:spPr>
          <a:xfrm>
            <a:off x="6629400" y="2962656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Σύνδεση μισθών με Eurostat PPS benchmark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6400800" y="347472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A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ΜΕΣΟΠΡΟΘΕΣΜΑ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6446520" y="3822192"/>
            <a:ext cx="91440" cy="256032"/>
          </a:xfrm>
          <a:prstGeom prst="rect">
            <a:avLst/>
          </a:prstGeom>
          <a:solidFill>
            <a:srgbClr val="FFAA00"/>
          </a:solidFill>
          <a:ln w="12700">
            <a:solidFill>
              <a:srgbClr val="FFAA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6" name="Text 34"/>
          <p:cNvSpPr/>
          <p:nvPr/>
        </p:nvSpPr>
        <p:spPr>
          <a:xfrm>
            <a:off x="6629400" y="3822192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Σταδιακή σύγκλιση: 70% μέσου ΕΕ σε 5ετία</a:t>
            </a:r>
            <a:endParaRPr lang="en-US" sz="1050" dirty="0"/>
          </a:p>
        </p:txBody>
      </p:sp>
      <p:sp>
        <p:nvSpPr>
          <p:cNvPr id="37" name="Shape 35"/>
          <p:cNvSpPr/>
          <p:nvPr/>
        </p:nvSpPr>
        <p:spPr>
          <a:xfrm>
            <a:off x="6446520" y="4169664"/>
            <a:ext cx="91440" cy="256032"/>
          </a:xfrm>
          <a:prstGeom prst="rect">
            <a:avLst/>
          </a:prstGeom>
          <a:solidFill>
            <a:srgbClr val="FFAA00"/>
          </a:solidFill>
          <a:ln w="12700">
            <a:solidFill>
              <a:srgbClr val="FFAA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8" name="Text 36"/>
          <p:cNvSpPr/>
          <p:nvPr/>
        </p:nvSpPr>
        <p:spPr>
          <a:xfrm>
            <a:off x="6629400" y="4169664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Θεσμοθέτηση μισθολογικής επιτροπής</a:t>
            </a:r>
            <a:endParaRPr lang="en-US" sz="1050" dirty="0"/>
          </a:p>
        </p:txBody>
      </p:sp>
      <p:sp>
        <p:nvSpPr>
          <p:cNvPr id="39" name="Shape 37"/>
          <p:cNvSpPr/>
          <p:nvPr/>
        </p:nvSpPr>
        <p:spPr>
          <a:xfrm>
            <a:off x="6446520" y="4517136"/>
            <a:ext cx="91440" cy="256032"/>
          </a:xfrm>
          <a:prstGeom prst="rect">
            <a:avLst/>
          </a:prstGeom>
          <a:solidFill>
            <a:srgbClr val="FFAA00"/>
          </a:solidFill>
          <a:ln w="12700">
            <a:solidFill>
              <a:srgbClr val="FFAA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0" name="Text 38"/>
          <p:cNvSpPr/>
          <p:nvPr/>
        </p:nvSpPr>
        <p:spPr>
          <a:xfrm>
            <a:off x="6629400" y="4517136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Δημοσιονομική δέσμευση στο Μεσοπρόθεσμο</a:t>
            </a:r>
            <a:endParaRPr lang="en-US" sz="1050" dirty="0"/>
          </a:p>
        </p:txBody>
      </p:sp>
      <p:sp>
        <p:nvSpPr>
          <p:cNvPr id="41" name="Text 39"/>
          <p:cNvSpPr/>
          <p:nvPr/>
        </p:nvSpPr>
        <p:spPr>
          <a:xfrm>
            <a:off x="6400800" y="502920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C8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ΜΑΚΡΟΠΡΟΘΕΣΜΑ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6446520" y="5376672"/>
            <a:ext cx="91440" cy="256032"/>
          </a:xfrm>
          <a:prstGeom prst="rect">
            <a:avLst/>
          </a:prstGeom>
          <a:solidFill>
            <a:srgbClr val="CC8800"/>
          </a:solidFill>
          <a:ln w="12700">
            <a:solidFill>
              <a:srgbClr val="CC8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3" name="Text 41"/>
          <p:cNvSpPr/>
          <p:nvPr/>
        </p:nvSpPr>
        <p:spPr>
          <a:xfrm>
            <a:off x="6629400" y="5376672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Ευρωπαϊκό πλαίσιο ελάχιστων μισθών δημοσίου</a:t>
            </a:r>
            <a:endParaRPr lang="en-US" sz="1050" dirty="0"/>
          </a:p>
        </p:txBody>
      </p:sp>
      <p:sp>
        <p:nvSpPr>
          <p:cNvPr id="44" name="Shape 42"/>
          <p:cNvSpPr/>
          <p:nvPr/>
        </p:nvSpPr>
        <p:spPr>
          <a:xfrm>
            <a:off x="6446520" y="5724144"/>
            <a:ext cx="91440" cy="256032"/>
          </a:xfrm>
          <a:prstGeom prst="rect">
            <a:avLst/>
          </a:prstGeom>
          <a:solidFill>
            <a:srgbClr val="CC8800"/>
          </a:solidFill>
          <a:ln w="12700">
            <a:solidFill>
              <a:srgbClr val="CC8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5" name="Text 43"/>
          <p:cNvSpPr/>
          <p:nvPr/>
        </p:nvSpPr>
        <p:spPr>
          <a:xfrm>
            <a:off x="6629400" y="5724144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Πλήρης διαφάνεια μέσω Διαύγεια</a:t>
            </a:r>
            <a:endParaRPr lang="en-US" sz="1050" dirty="0"/>
          </a:p>
        </p:txBody>
      </p:sp>
      <p:sp>
        <p:nvSpPr>
          <p:cNvPr id="46" name="Shape 44"/>
          <p:cNvSpPr/>
          <p:nvPr/>
        </p:nvSpPr>
        <p:spPr>
          <a:xfrm>
            <a:off x="6446520" y="6071616"/>
            <a:ext cx="91440" cy="256032"/>
          </a:xfrm>
          <a:prstGeom prst="rect">
            <a:avLst/>
          </a:prstGeom>
          <a:solidFill>
            <a:srgbClr val="CC8800"/>
          </a:solidFill>
          <a:ln w="12700">
            <a:solidFill>
              <a:srgbClr val="CC8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7" name="Text 45"/>
          <p:cNvSpPr/>
          <p:nvPr/>
        </p:nvSpPr>
        <p:spPr>
          <a:xfrm>
            <a:off x="6629400" y="6071616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Αναθεώρηση μισθολογίου με κριτήρια παραγωγικότητας</a:t>
            </a:r>
            <a:endParaRPr lang="en-US" sz="1050" dirty="0"/>
          </a:p>
        </p:txBody>
      </p:sp>
      <p:sp>
        <p:nvSpPr>
          <p:cNvPr id="48" name="Text 46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Χάσμα Δημόσιου–Ιδιωτικού: Η Μοναδική Θέση της Ελλάδας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Λόγος ετήσιων αποδοχών Δημόσιου / Ιδιωτικού — με ορθούς πολλαπλασιαστές ανά χώρα (GR/AT/ES/PT: x14 νόμω · IT/LU: x13 · DE/FR/BG/RO κ.α.: x12)</a:t>
            </a:r>
            <a:endParaRPr lang="en-US" sz="1100" dirty="0"/>
          </a:p>
        </p:txBody>
      </p:sp>
      <p:pic>
        <p:nvPicPr>
          <p:cNvPr id="9" name="Image 0" descr="/home/user/workspace/chart5_public_privat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91640"/>
            <a:ext cx="7315200" cy="484632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7818120" y="1828800"/>
            <a:ext cx="4069080" cy="1371600"/>
          </a:xfrm>
          <a:prstGeom prst="rect">
            <a:avLst/>
          </a:prstGeom>
          <a:solidFill>
            <a:srgbClr val="FFF0F0"/>
          </a:solidFill>
          <a:ln w="12700">
            <a:solidFill>
              <a:srgbClr val="FFCCCC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7955280" y="1901952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Ελλάδα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955280" y="2176272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0,80x</a:t>
            </a:r>
            <a:endParaRPr lang="en-US" sz="3400" dirty="0"/>
          </a:p>
        </p:txBody>
      </p:sp>
      <p:sp>
        <p:nvSpPr>
          <p:cNvPr id="13" name="Text 10"/>
          <p:cNvSpPr/>
          <p:nvPr/>
        </p:nvSpPr>
        <p:spPr>
          <a:xfrm>
            <a:off x="7955280" y="2724912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Δημ. −20% vs Ιδ./έτος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(x14 </a:t>
            </a:r>
            <a:r>
              <a:rPr lang="en-US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νόμ</a:t>
            </a:r>
            <a:r>
              <a:rPr lang="el-GR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ος</a:t>
            </a: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7818120" y="3383280"/>
            <a:ext cx="4069080" cy="1371600"/>
          </a:xfrm>
          <a:prstGeom prst="rect">
            <a:avLst/>
          </a:prstGeom>
          <a:solidFill>
            <a:srgbClr val="F0FFF0"/>
          </a:solidFill>
          <a:ln w="12700">
            <a:solidFill>
              <a:srgbClr val="CCFFCC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5" name="Text 12"/>
          <p:cNvSpPr/>
          <p:nvPr/>
        </p:nvSpPr>
        <p:spPr>
          <a:xfrm>
            <a:off x="7955280" y="3456432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Ισπανία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7955280" y="3730752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1,10x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7955280" y="4279392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Δημ. +10% vs Ιδ./έτος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(x14 </a:t>
            </a:r>
            <a:r>
              <a:rPr lang="en-US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νόμ</a:t>
            </a:r>
            <a:r>
              <a:rPr lang="el-GR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ος</a:t>
            </a: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7818120" y="4937760"/>
            <a:ext cx="4069080" cy="1371600"/>
          </a:xfrm>
          <a:prstGeom prst="rect">
            <a:avLst/>
          </a:prstGeom>
          <a:solidFill>
            <a:srgbClr val="F0F0FF"/>
          </a:solidFill>
          <a:ln w="12700">
            <a:solidFill>
              <a:srgbClr val="CCCC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6"/>
          <p:cNvSpPr/>
          <p:nvPr/>
        </p:nvSpPr>
        <p:spPr>
          <a:xfrm>
            <a:off x="7955280" y="5010912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Γερμανία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955280" y="5285232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0,94x</a:t>
            </a:r>
            <a:endParaRPr lang="en-US" sz="3400" dirty="0"/>
          </a:p>
        </p:txBody>
      </p:sp>
      <p:sp>
        <p:nvSpPr>
          <p:cNvPr id="21" name="Text 18"/>
          <p:cNvSpPr/>
          <p:nvPr/>
        </p:nvSpPr>
        <p:spPr>
          <a:xfrm>
            <a:off x="7955280" y="5833872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Σχεδόν ισόρροπο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(x12)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320040" y="6400800"/>
            <a:ext cx="11548872" cy="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3" name="Text 20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Πηγές: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 Thirteenth salary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Σύγκριση Αποδοχών: Δημόσιος vs Ιδιωτικός Τομέας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1417320"/>
          <a:ext cx="11612880" cy="499262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Χώρα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PPS/μήνα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Ιδ. ισοδ. EUR/μήνα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Λόγος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Αποτέλεσμα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Ελλάδα (GR)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1.324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1.415 x14 = 1.651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0,80x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−20%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Βουλγαρία (BG)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2.010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1.401 x12 = 1.401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1,44x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+44%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Ρουμανία (RO)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1.626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1.200 x12 = 1.200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1,36x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+36%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Κροατία (HR)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2.309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2.114 x12 = 2.114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1,09x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+9%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Ουγγαρία (HU)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2.169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2.103 x12 = 2.103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1,03x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Σχεδόν ισόρροπο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Ιταλία (IT)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2.295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2.791 x13 = 3.024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0,76x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−24%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Ισπανία (ES)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3.442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2.680 x14 = 3.127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1,10x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+10%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Γαλλία (FR)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2.582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3.602 x12 = 3.602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0,72x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−28%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Γερμανία (DE)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4.867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5.186 x12 = 5.186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0,94x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Σχεδόν ισόρροπο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Αυστρία (AT)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3.851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5.497 x14 = 6.413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0,60x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−40%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Λουξεμβούργο (LU)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6.612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6.118 x13 = 6.628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Σχεδόν ισόρροπο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Δανία (DK)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3.286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6.915 x12 = 6.915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0,48x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−52%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Πηγές: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 Thirteenth salary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1288</Words>
  <Application>Microsoft Office PowerPoint</Application>
  <PresentationFormat>Ευρεία οθόνη</PresentationFormat>
  <Paragraphs>257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Πανελλήνιος Σύλλογος Υπαλλήλων ΟΑΕΔ-τ.ΟΕΕ-τ.ΟΕΚ</cp:lastModifiedBy>
  <cp:revision>2</cp:revision>
  <dcterms:created xsi:type="dcterms:W3CDTF">2026-04-16T18:32:51Z</dcterms:created>
  <dcterms:modified xsi:type="dcterms:W3CDTF">2026-04-16T18:46:31Z</dcterms:modified>
</cp:coreProperties>
</file>